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Unbounded"/>
      <p:regular r:id="rId13"/>
    </p:embeddedFont>
    <p:embeddedFont>
      <p:font typeface="Unbounded"/>
      <p:regular r:id="rId14"/>
    </p:embeddedFont>
    <p:embeddedFont>
      <p:font typeface="Cabin"/>
      <p:regular r:id="rId15"/>
    </p:embeddedFont>
    <p:embeddedFont>
      <p:font typeface="Cabin"/>
      <p:regular r:id="rId16"/>
    </p:embeddedFont>
    <p:embeddedFont>
      <p:font typeface="Cabin"/>
      <p:regular r:id="rId17"/>
    </p:embeddedFont>
    <p:embeddedFont>
      <p:font typeface="Cabin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4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800100"/>
            <a:ext cx="7468553" cy="352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Mushroom Classification: Predicting Edibility Using Machine Learning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679156"/>
            <a:ext cx="746855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 Machine Learning Approach for Safe Mushroom Identification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324124" y="574202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Abhishek Kapadia : 39295308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639425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Rohith Kumar Reddipogula : 83435165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704647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Amrutha doddasarangi Suresh : 31194310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569607"/>
            <a:ext cx="1066026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Why Is This Problem Important?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871913"/>
            <a:ext cx="584692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Danger of Mushroom Foraging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46317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Many mushrooms look alike, but some are poisonous.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06158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Incorrect identification can lead to severe health risks.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3871913"/>
            <a:ext cx="491632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Role of Machine Learning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46317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Can we build a model to classify mushrooms as Edible or Poisonous?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46565"/>
            <a:ext cx="791313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UCI Mushroom Dataset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229332"/>
            <a:ext cx="6357818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34686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Source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77039" y="3964186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UCI Machine Learning Repository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7434858" y="3229332"/>
            <a:ext cx="6357818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7" name="Text 5"/>
          <p:cNvSpPr/>
          <p:nvPr/>
        </p:nvSpPr>
        <p:spPr>
          <a:xfrm>
            <a:off x="7674173" y="34686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Total Samples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74173" y="3964186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8,124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837724" y="4825841"/>
            <a:ext cx="6357818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0" name="Text 8"/>
          <p:cNvSpPr/>
          <p:nvPr/>
        </p:nvSpPr>
        <p:spPr>
          <a:xfrm>
            <a:off x="1077039" y="50651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Features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77039" y="5560695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22 categorical attributes (cap shape, odor, gill size, etc.)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7434858" y="4825841"/>
            <a:ext cx="6357818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3" name="Text 11"/>
          <p:cNvSpPr/>
          <p:nvPr/>
        </p:nvSpPr>
        <p:spPr>
          <a:xfrm>
            <a:off x="7674173" y="50651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Target Variable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74173" y="5560695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Edible ("e") or Poisonous ("p")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80701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Machine Learning Models Used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57401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Baseline Model</a:t>
            </a:r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Logistic Regression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040743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Advanced Models</a:t>
            </a:r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Random Forest (ensemble learning for high accuracy), Support Vector Machine (SVM) (strong classification for complex data), Neural Networks (MLP) (deep learning for pattern recognition)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565654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Model Selection</a:t>
            </a:r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Balance interpretability, performance, and complexity.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93420"/>
            <a:ext cx="1033295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How Do We Measure Success?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1876187"/>
            <a:ext cx="12954952" cy="5659993"/>
          </a:xfrm>
          <a:prstGeom prst="roundRect">
            <a:avLst>
              <a:gd name="adj" fmla="val 63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45344" y="1883807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84659" y="2035016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Metric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58326" y="2035016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Description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2569250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84659" y="272045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Accuracy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558326" y="272045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Overall correctness of classification.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3254693"/>
            <a:ext cx="12939713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84659" y="340590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Precision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3405902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Proportion of correctly identified poisonous mushrooms among those classified as poisonous.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4323159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84659" y="447436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Recall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8326" y="4474369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Proportion of correctly identified poisonous mushrooms among all actual poisonous mushrooms.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45344" y="5391626"/>
            <a:ext cx="12939713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84659" y="5542836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F1-Score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7558326" y="5542836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Harmonic mean of precision and recall, balancing both metrics.</a:t>
            </a:r>
            <a:endParaRPr lang="en-US" sz="1850" dirty="0"/>
          </a:p>
        </p:txBody>
      </p:sp>
      <p:sp>
        <p:nvSpPr>
          <p:cNvPr id="19" name="Shape 17"/>
          <p:cNvSpPr/>
          <p:nvPr/>
        </p:nvSpPr>
        <p:spPr>
          <a:xfrm>
            <a:off x="845344" y="6460093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84659" y="6611303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Cross-Validation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7558326" y="6611303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Technique to ensure the model's performance is consistent across different subsets of the data.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9968" y="549950"/>
            <a:ext cx="9168408" cy="588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Performance Comparison</a:t>
            </a:r>
            <a:endParaRPr lang="en-US" sz="37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9968" y="1538049"/>
            <a:ext cx="11053882" cy="558998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332911" y="7128034"/>
            <a:ext cx="199906" cy="199906"/>
          </a:xfrm>
          <a:prstGeom prst="roundRect">
            <a:avLst>
              <a:gd name="adj" fmla="val 9148"/>
            </a:avLst>
          </a:prstGeom>
          <a:solidFill>
            <a:srgbClr val="098176"/>
          </a:solidFill>
          <a:ln/>
        </p:spPr>
      </p:sp>
      <p:sp>
        <p:nvSpPr>
          <p:cNvPr id="5" name="Text 2"/>
          <p:cNvSpPr/>
          <p:nvPr/>
        </p:nvSpPr>
        <p:spPr>
          <a:xfrm>
            <a:off x="2593777" y="7128034"/>
            <a:ext cx="755333" cy="199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Accuracy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4317802" y="7128034"/>
            <a:ext cx="199906" cy="199906"/>
          </a:xfrm>
          <a:prstGeom prst="roundRect">
            <a:avLst>
              <a:gd name="adj" fmla="val 9148"/>
            </a:avLst>
          </a:prstGeom>
          <a:solidFill>
            <a:srgbClr val="0ED3C1"/>
          </a:solidFill>
          <a:ln/>
        </p:spPr>
      </p:sp>
      <p:sp>
        <p:nvSpPr>
          <p:cNvPr id="7" name="Text 4"/>
          <p:cNvSpPr/>
          <p:nvPr/>
        </p:nvSpPr>
        <p:spPr>
          <a:xfrm>
            <a:off x="4578668" y="7128034"/>
            <a:ext cx="755690" cy="199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Precision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7247096" y="7128034"/>
            <a:ext cx="199906" cy="199906"/>
          </a:xfrm>
          <a:prstGeom prst="roundRect">
            <a:avLst>
              <a:gd name="adj" fmla="val 9148"/>
            </a:avLst>
          </a:prstGeom>
          <a:solidFill>
            <a:srgbClr val="44F3E3"/>
          </a:solidFill>
          <a:ln/>
        </p:spPr>
      </p:sp>
      <p:sp>
        <p:nvSpPr>
          <p:cNvPr id="9" name="Text 6"/>
          <p:cNvSpPr/>
          <p:nvPr/>
        </p:nvSpPr>
        <p:spPr>
          <a:xfrm>
            <a:off x="7507962" y="7128034"/>
            <a:ext cx="500182" cy="199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Recall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9104590" y="7128034"/>
            <a:ext cx="199906" cy="199906"/>
          </a:xfrm>
          <a:prstGeom prst="roundRect">
            <a:avLst>
              <a:gd name="adj" fmla="val 9148"/>
            </a:avLst>
          </a:prstGeom>
          <a:solidFill>
            <a:srgbClr val="96F8EF"/>
          </a:solidFill>
          <a:ln/>
        </p:spPr>
      </p:sp>
      <p:sp>
        <p:nvSpPr>
          <p:cNvPr id="11" name="Text 8"/>
          <p:cNvSpPr/>
          <p:nvPr/>
        </p:nvSpPr>
        <p:spPr>
          <a:xfrm>
            <a:off x="9365456" y="7128034"/>
            <a:ext cx="730925" cy="199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F1-Score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2025-01-29T18:29:22Z</dcterms:created>
  <dcterms:modified xsi:type="dcterms:W3CDTF">2025-01-29T18:29:22Z</dcterms:modified>
</cp:coreProperties>
</file>